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15071d22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15071d22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1478115a7_1_17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1478115a7_1_17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13f2e7b1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13f2e7b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478115a7_1_17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478115a7_1_17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1fb54e19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1fb54e1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3f2e7b1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3f2e7b1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1fb54e1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1fb54e1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15071d22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15071d22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800" y="-22200"/>
            <a:ext cx="7341600" cy="520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888325" y="2056650"/>
            <a:ext cx="48780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888325" y="4399261"/>
            <a:ext cx="343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311700" y="11823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311700" y="3076025"/>
            <a:ext cx="8520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1"/>
          <p:cNvSpPr/>
          <p:nvPr/>
        </p:nvSpPr>
        <p:spPr>
          <a:xfrm>
            <a:off x="0" y="-9525"/>
            <a:ext cx="1428900" cy="338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7715100" y="1756800"/>
            <a:ext cx="1428900" cy="338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1355725" y="769934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355725" y="991934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689200" y="61976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3" type="title"/>
          </p:nvPr>
        </p:nvSpPr>
        <p:spPr>
          <a:xfrm>
            <a:off x="1355725" y="1555159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1355725" y="1777159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5" type="title"/>
          </p:nvPr>
        </p:nvSpPr>
        <p:spPr>
          <a:xfrm>
            <a:off x="689200" y="1404988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6" type="title"/>
          </p:nvPr>
        </p:nvSpPr>
        <p:spPr>
          <a:xfrm>
            <a:off x="1355725" y="2340384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3"/>
          <p:cNvSpPr txBox="1"/>
          <p:nvPr>
            <p:ph idx="7" type="subTitle"/>
          </p:nvPr>
        </p:nvSpPr>
        <p:spPr>
          <a:xfrm>
            <a:off x="1355725" y="2562384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8" type="title"/>
          </p:nvPr>
        </p:nvSpPr>
        <p:spPr>
          <a:xfrm>
            <a:off x="689200" y="219021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9" type="title"/>
          </p:nvPr>
        </p:nvSpPr>
        <p:spPr>
          <a:xfrm>
            <a:off x="1355725" y="3125609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3"/>
          <p:cNvSpPr txBox="1"/>
          <p:nvPr>
            <p:ph idx="13" type="subTitle"/>
          </p:nvPr>
        </p:nvSpPr>
        <p:spPr>
          <a:xfrm>
            <a:off x="1355725" y="3347609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4" type="title"/>
          </p:nvPr>
        </p:nvSpPr>
        <p:spPr>
          <a:xfrm>
            <a:off x="689200" y="2975438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5" type="title"/>
          </p:nvPr>
        </p:nvSpPr>
        <p:spPr>
          <a:xfrm>
            <a:off x="1355725" y="3910834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3"/>
          <p:cNvSpPr txBox="1"/>
          <p:nvPr>
            <p:ph idx="16" type="subTitle"/>
          </p:nvPr>
        </p:nvSpPr>
        <p:spPr>
          <a:xfrm>
            <a:off x="1355725" y="4132834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17" type="title"/>
          </p:nvPr>
        </p:nvSpPr>
        <p:spPr>
          <a:xfrm>
            <a:off x="689200" y="376066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/>
          <p:nvPr/>
        </p:nvSpPr>
        <p:spPr>
          <a:xfrm>
            <a:off x="6864925" y="0"/>
            <a:ext cx="22791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3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3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COVID-19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90" name="Google Shape;90;p13"/>
          <p:cNvCxnSpPr/>
          <p:nvPr/>
        </p:nvCxnSpPr>
        <p:spPr>
          <a:xfrm rot="10800000">
            <a:off x="6860625" y="4940300"/>
            <a:ext cx="173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ONL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2" type="title"/>
          </p:nvPr>
        </p:nvSpPr>
        <p:spPr>
          <a:xfrm>
            <a:off x="100645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1006450" y="3243850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4"/>
          <p:cNvSpPr txBox="1"/>
          <p:nvPr>
            <p:ph idx="3" type="title"/>
          </p:nvPr>
        </p:nvSpPr>
        <p:spPr>
          <a:xfrm>
            <a:off x="360300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14"/>
          <p:cNvSpPr txBox="1"/>
          <p:nvPr>
            <p:ph idx="4" type="subTitle"/>
          </p:nvPr>
        </p:nvSpPr>
        <p:spPr>
          <a:xfrm>
            <a:off x="3603000" y="3243850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4"/>
          <p:cNvSpPr txBox="1"/>
          <p:nvPr>
            <p:ph idx="5" type="title"/>
          </p:nvPr>
        </p:nvSpPr>
        <p:spPr>
          <a:xfrm>
            <a:off x="619955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8" name="Google Shape;98;p14"/>
          <p:cNvSpPr txBox="1"/>
          <p:nvPr>
            <p:ph idx="6" type="subTitle"/>
          </p:nvPr>
        </p:nvSpPr>
        <p:spPr>
          <a:xfrm>
            <a:off x="6199550" y="3243850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4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4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TITLE_ONLY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title"/>
          </p:nvPr>
        </p:nvSpPr>
        <p:spPr>
          <a:xfrm>
            <a:off x="899300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899300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15"/>
          <p:cNvSpPr txBox="1"/>
          <p:nvPr>
            <p:ph idx="3" type="title"/>
          </p:nvPr>
        </p:nvSpPr>
        <p:spPr>
          <a:xfrm>
            <a:off x="2799525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15"/>
          <p:cNvSpPr txBox="1"/>
          <p:nvPr>
            <p:ph idx="4" type="subTitle"/>
          </p:nvPr>
        </p:nvSpPr>
        <p:spPr>
          <a:xfrm>
            <a:off x="2799525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15"/>
          <p:cNvSpPr txBox="1"/>
          <p:nvPr>
            <p:ph idx="5" type="title"/>
          </p:nvPr>
        </p:nvSpPr>
        <p:spPr>
          <a:xfrm>
            <a:off x="4699750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15"/>
          <p:cNvSpPr txBox="1"/>
          <p:nvPr>
            <p:ph idx="6" type="subTitle"/>
          </p:nvPr>
        </p:nvSpPr>
        <p:spPr>
          <a:xfrm>
            <a:off x="4699750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15"/>
          <p:cNvSpPr txBox="1"/>
          <p:nvPr>
            <p:ph idx="7" type="title"/>
          </p:nvPr>
        </p:nvSpPr>
        <p:spPr>
          <a:xfrm>
            <a:off x="6599975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15"/>
          <p:cNvSpPr txBox="1"/>
          <p:nvPr>
            <p:ph idx="8" type="subTitle"/>
          </p:nvPr>
        </p:nvSpPr>
        <p:spPr>
          <a:xfrm>
            <a:off x="6599975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15"/>
          <p:cNvSpPr/>
          <p:nvPr/>
        </p:nvSpPr>
        <p:spPr>
          <a:xfrm>
            <a:off x="-13950" y="1309000"/>
            <a:ext cx="9205200" cy="123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TITLE_ONLY_1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title"/>
          </p:nvPr>
        </p:nvSpPr>
        <p:spPr>
          <a:xfrm>
            <a:off x="1295600" y="3784275"/>
            <a:ext cx="2804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1295600" y="2558450"/>
            <a:ext cx="28044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3" type="title"/>
          </p:nvPr>
        </p:nvSpPr>
        <p:spPr>
          <a:xfrm>
            <a:off x="5044000" y="3784275"/>
            <a:ext cx="2804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3" name="Google Shape;123;p17"/>
          <p:cNvSpPr txBox="1"/>
          <p:nvPr>
            <p:ph idx="4" type="subTitle"/>
          </p:nvPr>
        </p:nvSpPr>
        <p:spPr>
          <a:xfrm>
            <a:off x="5044000" y="2558450"/>
            <a:ext cx="28044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7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7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27" name="Google Shape;127;p17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7"/>
          <p:cNvSpPr/>
          <p:nvPr/>
        </p:nvSpPr>
        <p:spPr>
          <a:xfrm>
            <a:off x="4522375" y="0"/>
            <a:ext cx="4634100" cy="147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ONE_COLUMN_TEXT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 flipH="1">
            <a:off x="150" y="0"/>
            <a:ext cx="57924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18"/>
          <p:cNvSpPr txBox="1"/>
          <p:nvPr>
            <p:ph type="title"/>
          </p:nvPr>
        </p:nvSpPr>
        <p:spPr>
          <a:xfrm>
            <a:off x="705222" y="10663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705222" y="1900350"/>
            <a:ext cx="28080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33" name="Google Shape;133;p18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 rot="10800000">
            <a:off x="5806425" y="4940300"/>
            <a:ext cx="2785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ONLY_1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0" y="1348375"/>
            <a:ext cx="8620200" cy="16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2" type="title"/>
          </p:nvPr>
        </p:nvSpPr>
        <p:spPr>
          <a:xfrm>
            <a:off x="1006450" y="3238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1006450" y="3589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19"/>
          <p:cNvSpPr txBox="1"/>
          <p:nvPr>
            <p:ph idx="3" type="title"/>
          </p:nvPr>
        </p:nvSpPr>
        <p:spPr>
          <a:xfrm>
            <a:off x="3603000" y="3238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2" name="Google Shape;142;p19"/>
          <p:cNvSpPr txBox="1"/>
          <p:nvPr>
            <p:ph idx="4" type="subTitle"/>
          </p:nvPr>
        </p:nvSpPr>
        <p:spPr>
          <a:xfrm>
            <a:off x="3603000" y="3589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3" name="Google Shape;143;p19"/>
          <p:cNvSpPr txBox="1"/>
          <p:nvPr>
            <p:ph idx="5" type="title"/>
          </p:nvPr>
        </p:nvSpPr>
        <p:spPr>
          <a:xfrm>
            <a:off x="6199550" y="3238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4" name="Google Shape;144;p19"/>
          <p:cNvSpPr txBox="1"/>
          <p:nvPr>
            <p:ph idx="6" type="subTitle"/>
          </p:nvPr>
        </p:nvSpPr>
        <p:spPr>
          <a:xfrm>
            <a:off x="6199550" y="3589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" name="Google Shape;145;p19"/>
          <p:cNvSpPr txBox="1"/>
          <p:nvPr>
            <p:ph idx="7" type="title"/>
          </p:nvPr>
        </p:nvSpPr>
        <p:spPr>
          <a:xfrm>
            <a:off x="1006450" y="1614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8" type="subTitle"/>
          </p:nvPr>
        </p:nvSpPr>
        <p:spPr>
          <a:xfrm>
            <a:off x="1006450" y="1965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9" type="title"/>
          </p:nvPr>
        </p:nvSpPr>
        <p:spPr>
          <a:xfrm>
            <a:off x="3603000" y="1614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13" type="subTitle"/>
          </p:nvPr>
        </p:nvSpPr>
        <p:spPr>
          <a:xfrm>
            <a:off x="3603000" y="1965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4" type="title"/>
          </p:nvPr>
        </p:nvSpPr>
        <p:spPr>
          <a:xfrm>
            <a:off x="6199550" y="1614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15" type="subTitle"/>
          </p:nvPr>
        </p:nvSpPr>
        <p:spPr>
          <a:xfrm>
            <a:off x="6199550" y="1965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19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9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9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54" name="Google Shape;154;p19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57" name="Google Shape;157;p20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0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0" y="1183975"/>
            <a:ext cx="4205400" cy="327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4938750" y="1183975"/>
            <a:ext cx="4205400" cy="327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961200" y="-75"/>
            <a:ext cx="418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-75"/>
            <a:ext cx="45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921688" y="1703819"/>
            <a:ext cx="3546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947031" y="3080756"/>
            <a:ext cx="24051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CAPTION_ONLY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63" name="Google Shape;163;p21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1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id="165" name="Google Shape;165;p21"/>
          <p:cNvSpPr txBox="1"/>
          <p:nvPr>
            <p:ph idx="2" type="title"/>
          </p:nvPr>
        </p:nvSpPr>
        <p:spPr>
          <a:xfrm>
            <a:off x="5746088" y="1725825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5746087" y="2001025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" name="Google Shape;167;p21"/>
          <p:cNvSpPr txBox="1"/>
          <p:nvPr>
            <p:ph idx="3" type="title"/>
          </p:nvPr>
        </p:nvSpPr>
        <p:spPr>
          <a:xfrm>
            <a:off x="5746088" y="3347598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8" name="Google Shape;168;p21"/>
          <p:cNvSpPr txBox="1"/>
          <p:nvPr>
            <p:ph idx="4" type="subTitle"/>
          </p:nvPr>
        </p:nvSpPr>
        <p:spPr>
          <a:xfrm>
            <a:off x="5746087" y="3622800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" name="Google Shape;169;p21"/>
          <p:cNvSpPr txBox="1"/>
          <p:nvPr>
            <p:ph idx="5" type="title"/>
          </p:nvPr>
        </p:nvSpPr>
        <p:spPr>
          <a:xfrm>
            <a:off x="722513" y="1725825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0" name="Google Shape;170;p21"/>
          <p:cNvSpPr txBox="1"/>
          <p:nvPr>
            <p:ph idx="6" type="subTitle"/>
          </p:nvPr>
        </p:nvSpPr>
        <p:spPr>
          <a:xfrm>
            <a:off x="869137" y="2001025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21"/>
          <p:cNvSpPr txBox="1"/>
          <p:nvPr>
            <p:ph idx="7" type="title"/>
          </p:nvPr>
        </p:nvSpPr>
        <p:spPr>
          <a:xfrm>
            <a:off x="722513" y="3347598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2" name="Google Shape;172;p21"/>
          <p:cNvSpPr txBox="1"/>
          <p:nvPr>
            <p:ph idx="8" type="subTitle"/>
          </p:nvPr>
        </p:nvSpPr>
        <p:spPr>
          <a:xfrm>
            <a:off x="869137" y="3622800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21"/>
          <p:cNvSpPr/>
          <p:nvPr/>
        </p:nvSpPr>
        <p:spPr>
          <a:xfrm>
            <a:off x="3738600" y="1533525"/>
            <a:ext cx="1666800" cy="280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text">
  <p:cSld name="CAPTION_ONLY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/>
          <p:nvPr/>
        </p:nvSpPr>
        <p:spPr>
          <a:xfrm>
            <a:off x="-13950" y="2683850"/>
            <a:ext cx="3056700" cy="24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6490450" y="0"/>
            <a:ext cx="2653500" cy="28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78" name="Google Shape;178;p22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2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id="180" name="Google Shape;180;p22"/>
          <p:cNvSpPr txBox="1"/>
          <p:nvPr>
            <p:ph idx="1" type="subTitle"/>
          </p:nvPr>
        </p:nvSpPr>
        <p:spPr>
          <a:xfrm>
            <a:off x="705225" y="1241225"/>
            <a:ext cx="27951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p22"/>
          <p:cNvSpPr txBox="1"/>
          <p:nvPr>
            <p:ph idx="2" type="subTitle"/>
          </p:nvPr>
        </p:nvSpPr>
        <p:spPr>
          <a:xfrm>
            <a:off x="5643600" y="3318500"/>
            <a:ext cx="27951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ONE_COLUMN_TEXT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5792550" y="0"/>
            <a:ext cx="33516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705225" y="1497050"/>
            <a:ext cx="43668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COVID-19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 rot="10800000">
            <a:off x="5757525" y="4940300"/>
            <a:ext cx="283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1">
  <p:cSld name="TITLE_ONLY_1_2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2" type="title"/>
          </p:nvPr>
        </p:nvSpPr>
        <p:spPr>
          <a:xfrm>
            <a:off x="1670763" y="3194675"/>
            <a:ext cx="2207400" cy="3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p24"/>
          <p:cNvSpPr txBox="1"/>
          <p:nvPr>
            <p:ph idx="1" type="subTitle"/>
          </p:nvPr>
        </p:nvSpPr>
        <p:spPr>
          <a:xfrm>
            <a:off x="1670763" y="3553150"/>
            <a:ext cx="22074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2" name="Google Shape;192;p24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4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4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95" name="Google Shape;195;p24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4"/>
          <p:cNvSpPr txBox="1"/>
          <p:nvPr>
            <p:ph idx="3" type="title"/>
          </p:nvPr>
        </p:nvSpPr>
        <p:spPr>
          <a:xfrm>
            <a:off x="5265838" y="3194675"/>
            <a:ext cx="2207400" cy="3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7" name="Google Shape;197;p24"/>
          <p:cNvSpPr txBox="1"/>
          <p:nvPr>
            <p:ph idx="4" type="subTitle"/>
          </p:nvPr>
        </p:nvSpPr>
        <p:spPr>
          <a:xfrm>
            <a:off x="5265838" y="3553150"/>
            <a:ext cx="22074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1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 flipH="1">
            <a:off x="275" y="0"/>
            <a:ext cx="53004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25"/>
          <p:cNvSpPr txBox="1"/>
          <p:nvPr>
            <p:ph type="title"/>
          </p:nvPr>
        </p:nvSpPr>
        <p:spPr>
          <a:xfrm>
            <a:off x="705222" y="7615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705225" y="1517250"/>
            <a:ext cx="28080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25"/>
          <p:cNvSpPr txBox="1"/>
          <p:nvPr/>
        </p:nvSpPr>
        <p:spPr>
          <a:xfrm>
            <a:off x="705225" y="2839250"/>
            <a:ext cx="25749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ONE_COLUMN_TEXT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2207650" y="1307425"/>
            <a:ext cx="6936600" cy="38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2577375" y="1699975"/>
            <a:ext cx="43668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6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TITLE_AND_TWO_COLUMNS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966675" y="1468475"/>
            <a:ext cx="32766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09" name="Google Shape;209;p27"/>
          <p:cNvSpPr txBox="1"/>
          <p:nvPr>
            <p:ph idx="2" type="body"/>
          </p:nvPr>
        </p:nvSpPr>
        <p:spPr>
          <a:xfrm>
            <a:off x="4900625" y="1468475"/>
            <a:ext cx="32766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0" name="Google Shape;210;p27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05225" y="1166075"/>
            <a:ext cx="7138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1228050" y="1958550"/>
            <a:ext cx="28176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5098350" y="1958550"/>
            <a:ext cx="28176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28" name="Google Shape;28;p5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5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>
            <p:ph idx="3" type="title"/>
          </p:nvPr>
        </p:nvSpPr>
        <p:spPr>
          <a:xfrm>
            <a:off x="1228048" y="1163688"/>
            <a:ext cx="2506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4" type="title"/>
          </p:nvPr>
        </p:nvSpPr>
        <p:spPr>
          <a:xfrm>
            <a:off x="5098348" y="1163675"/>
            <a:ext cx="2506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6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37" name="Google Shape;37;p6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5284325" y="9901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284325" y="1824150"/>
            <a:ext cx="28080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/>
          <p:nvPr/>
        </p:nvSpPr>
        <p:spPr>
          <a:xfrm>
            <a:off x="-13825" y="-13825"/>
            <a:ext cx="4535700" cy="38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7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7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8"/>
          <p:cNvGrpSpPr/>
          <p:nvPr/>
        </p:nvGrpSpPr>
        <p:grpSpPr>
          <a:xfrm>
            <a:off x="0" y="0"/>
            <a:ext cx="9144000" cy="5143475"/>
            <a:chOff x="0" y="0"/>
            <a:chExt cx="9144000" cy="5143475"/>
          </a:xfrm>
        </p:grpSpPr>
        <p:grpSp>
          <p:nvGrpSpPr>
            <p:cNvPr id="46" name="Google Shape;46;p8"/>
            <p:cNvGrpSpPr/>
            <p:nvPr/>
          </p:nvGrpSpPr>
          <p:grpSpPr>
            <a:xfrm>
              <a:off x="0" y="0"/>
              <a:ext cx="9144000" cy="5143475"/>
              <a:chOff x="0" y="0"/>
              <a:chExt cx="9144000" cy="5143475"/>
            </a:xfrm>
          </p:grpSpPr>
          <p:sp>
            <p:nvSpPr>
              <p:cNvPr id="47" name="Google Shape;47;p8"/>
              <p:cNvSpPr/>
              <p:nvPr/>
            </p:nvSpPr>
            <p:spPr>
              <a:xfrm>
                <a:off x="0" y="4748000"/>
                <a:ext cx="9144000" cy="39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8"/>
              <p:cNvSpPr/>
              <p:nvPr/>
            </p:nvSpPr>
            <p:spPr>
              <a:xfrm>
                <a:off x="0" y="0"/>
                <a:ext cx="9144000" cy="39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8"/>
              <p:cNvSpPr/>
              <p:nvPr/>
            </p:nvSpPr>
            <p:spPr>
              <a:xfrm rot="5400000">
                <a:off x="-2215050" y="2533025"/>
                <a:ext cx="4825500" cy="39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8"/>
              <p:cNvSpPr/>
              <p:nvPr/>
            </p:nvSpPr>
            <p:spPr>
              <a:xfrm rot="5400000">
                <a:off x="6533550" y="2533025"/>
                <a:ext cx="4825500" cy="39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" name="Google Shape;51;p8"/>
            <p:cNvSpPr/>
            <p:nvPr/>
          </p:nvSpPr>
          <p:spPr>
            <a:xfrm>
              <a:off x="1490850" y="3577150"/>
              <a:ext cx="6162300" cy="128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8"/>
          <p:cNvSpPr txBox="1"/>
          <p:nvPr>
            <p:ph type="title"/>
          </p:nvPr>
        </p:nvSpPr>
        <p:spPr>
          <a:xfrm>
            <a:off x="1651650" y="3722750"/>
            <a:ext cx="5840700" cy="10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705225" y="1135125"/>
            <a:ext cx="25881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4243400" y="625525"/>
            <a:ext cx="4900500" cy="45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698575" y="3174475"/>
            <a:ext cx="3559500" cy="14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9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COVID-19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60" name="Google Shape;60;p9"/>
          <p:cNvCxnSpPr/>
          <p:nvPr/>
        </p:nvCxnSpPr>
        <p:spPr>
          <a:xfrm rot="10800000">
            <a:off x="4248225" y="4940300"/>
            <a:ext cx="43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3" name="Google Shape;63;p10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0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git.generalassemb.ly/gwenrathgeber/project_5" TargetMode="External"/><Relationship Id="rId4" Type="http://schemas.openxmlformats.org/officeDocument/2006/relationships/hyperlink" Target="http://linkedin.com/in/gwenrathgeber/" TargetMode="External"/><Relationship Id="rId5" Type="http://schemas.openxmlformats.org/officeDocument/2006/relationships/hyperlink" Target="http://linkedin.com/in/eeujinle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eee-dataport.org/open-access/coronavirus-covid-19-geo-tagged-tweets-dataset" TargetMode="External"/><Relationship Id="rId4" Type="http://schemas.openxmlformats.org/officeDocument/2006/relationships/hyperlink" Target="https://ieee-dataport.org/open-access/coronavirus-covid-19-geo-tagged-tweets-dataset" TargetMode="External"/><Relationship Id="rId5" Type="http://schemas.openxmlformats.org/officeDocument/2006/relationships/hyperlink" Target="https://ieee-dataport.org/open-access/coronavirus-covid-19-geo-tagged-tweets-dataset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hyperlink" Target="https://github.com/DocNow/twarc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hyperlink" Target="https://textblob.readthedocs.io/en/dev/_modules/textblob/en/sentiments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ieee-dataport.org/open-access/coronavirus-covid-19-geo-tagged-tweets-dataset" TargetMode="External"/><Relationship Id="rId4" Type="http://schemas.openxmlformats.org/officeDocument/2006/relationships/hyperlink" Target="https://github.com/DocNow/twarc" TargetMode="External"/><Relationship Id="rId5" Type="http://schemas.openxmlformats.org/officeDocument/2006/relationships/hyperlink" Target="https://medium.com/shiyan-boxer/2020-us-presidential-election-twitter-sentiment-analysis-and-visualization-89e58a652af5" TargetMode="External"/><Relationship Id="rId6" Type="http://schemas.openxmlformats.org/officeDocument/2006/relationships/hyperlink" Target="https://monkeylearn.com/sentiment-analysis/" TargetMode="External"/><Relationship Id="rId7" Type="http://schemas.openxmlformats.org/officeDocument/2006/relationships/hyperlink" Target="https://stackoverflow.com/questions/35371043/use-python-requests-to-download-csv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hyperlink" Target="http://git.generalassemb.ly/gwenrathgeber/project_5" TargetMode="External"/><Relationship Id="rId5" Type="http://schemas.openxmlformats.org/officeDocument/2006/relationships/hyperlink" Target="http://linkedin.com/in/gwenrathgeber/" TargetMode="External"/><Relationship Id="rId6" Type="http://schemas.openxmlformats.org/officeDocument/2006/relationships/hyperlink" Target="http://linkedin.com/in/eeujinle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/>
          <p:nvPr/>
        </p:nvSpPr>
        <p:spPr>
          <a:xfrm>
            <a:off x="-55300" y="1731750"/>
            <a:ext cx="5081400" cy="16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 txBox="1"/>
          <p:nvPr>
            <p:ph type="ctrTitle"/>
          </p:nvPr>
        </p:nvSpPr>
        <p:spPr>
          <a:xfrm>
            <a:off x="139350" y="2056650"/>
            <a:ext cx="48867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Visualizing Sentiment of COVID-related Tweets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217" name="Google Shape;217;p28"/>
          <p:cNvSpPr txBox="1"/>
          <p:nvPr>
            <p:ph idx="1" type="subTitle"/>
          </p:nvPr>
        </p:nvSpPr>
        <p:spPr>
          <a:xfrm>
            <a:off x="888325" y="4399261"/>
            <a:ext cx="343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Gwen Rathgeber and Eu Jin Lee  DSI-12 The Matt</a:t>
            </a:r>
            <a:endParaRPr/>
          </a:p>
        </p:txBody>
      </p:sp>
      <p:cxnSp>
        <p:nvCxnSpPr>
          <p:cNvPr id="218" name="Google Shape;218;p28"/>
          <p:cNvCxnSpPr/>
          <p:nvPr/>
        </p:nvCxnSpPr>
        <p:spPr>
          <a:xfrm rot="10800000">
            <a:off x="981700" y="4940300"/>
            <a:ext cx="5530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8"/>
          <p:cNvCxnSpPr/>
          <p:nvPr/>
        </p:nvCxnSpPr>
        <p:spPr>
          <a:xfrm rot="10800000">
            <a:off x="4348475" y="203200"/>
            <a:ext cx="4203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8"/>
          <p:cNvCxnSpPr/>
          <p:nvPr/>
        </p:nvCxnSpPr>
        <p:spPr>
          <a:xfrm rot="10800000">
            <a:off x="4355425" y="203200"/>
            <a:ext cx="2979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8"/>
          <p:cNvSpPr txBox="1"/>
          <p:nvPr>
            <p:ph idx="1" type="subTitle"/>
          </p:nvPr>
        </p:nvSpPr>
        <p:spPr>
          <a:xfrm>
            <a:off x="4093825" y="4399261"/>
            <a:ext cx="343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Mahdi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Shadkam-Farrokhi</a:t>
            </a:r>
            <a:endParaRPr/>
          </a:p>
        </p:txBody>
      </p:sp>
      <p:sp>
        <p:nvSpPr>
          <p:cNvPr id="222" name="Google Shape;222;p28"/>
          <p:cNvSpPr txBox="1"/>
          <p:nvPr/>
        </p:nvSpPr>
        <p:spPr>
          <a:xfrm>
            <a:off x="7335025" y="3865700"/>
            <a:ext cx="18090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Repo (GA only): </a:t>
            </a:r>
            <a:r>
              <a:rPr lang="en" sz="900" u="sng">
                <a:latin typeface="Montserrat"/>
                <a:ea typeface="Montserrat"/>
                <a:cs typeface="Montserrat"/>
                <a:sym typeface="Montserrat"/>
                <a:hlinkClick r:id="rId3"/>
              </a:rPr>
              <a:t>git.generalassemb.ly/gwenrathgeber/project_5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linkedin.com/in/gwenrathgeber/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linkedin.com/in/eeujinlee/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705225" y="1166075"/>
            <a:ext cx="7138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Goal:</a:t>
            </a:r>
            <a:r>
              <a:rPr lang="en"/>
              <a:t> shed light on the United States’ reaction to the COVID-19 pandemic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Anyone can go on Twitter and see how the country is talking about the coronavirus pandemic, but we’d like to visualize that information in an interpretable way.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Limitations:</a:t>
            </a:r>
            <a:r>
              <a:rPr lang="en"/>
              <a:t> time, scope, resources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needed a relatively prepared dataset and pre-trained sentiment analysis model. Twitter API rate limiting makes a custom tweet search prohibitive, and labeling a training set to train our own sentiment classifier would likewise take too long for this project.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actual classification process was extremely time-intensive, taking 1.5 days to classify our final set of ~65,000 tweets.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Product:</a:t>
            </a:r>
            <a:r>
              <a:rPr lang="en"/>
              <a:t> a time-lapse visualization of tweet sentiment throughout the US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final .gif is a 2 minute, 20 second summary of almost 5 months of the pandemic</a:t>
            </a:r>
            <a:endParaRPr/>
          </a:p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1248300" y="3476244"/>
            <a:ext cx="1214400" cy="3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3059279" y="1248544"/>
            <a:ext cx="1214400" cy="3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4870283" y="3476244"/>
            <a:ext cx="1214400" cy="3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6681263" y="1248544"/>
            <a:ext cx="1214400" cy="3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0"/>
          <p:cNvSpPr txBox="1"/>
          <p:nvPr>
            <p:ph idx="4294967295" type="subTitle"/>
          </p:nvPr>
        </p:nvSpPr>
        <p:spPr>
          <a:xfrm>
            <a:off x="1053600" y="3888569"/>
            <a:ext cx="16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Source Dataset: list of relevant Tweet IDs</a:t>
            </a:r>
            <a:endParaRPr sz="1200"/>
          </a:p>
        </p:txBody>
      </p:sp>
      <p:sp>
        <p:nvSpPr>
          <p:cNvPr id="239" name="Google Shape;239;p30"/>
          <p:cNvSpPr txBox="1"/>
          <p:nvPr>
            <p:ph idx="4294967295" type="subTitle"/>
          </p:nvPr>
        </p:nvSpPr>
        <p:spPr>
          <a:xfrm>
            <a:off x="2864600" y="1560431"/>
            <a:ext cx="16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“Hydrate” tweets: downloading from Twitter API</a:t>
            </a:r>
            <a:endParaRPr sz="1200"/>
          </a:p>
        </p:txBody>
      </p:sp>
      <p:sp>
        <p:nvSpPr>
          <p:cNvPr id="240" name="Google Shape;240;p30"/>
          <p:cNvSpPr txBox="1"/>
          <p:nvPr>
            <p:ph idx="4294967295" type="subTitle"/>
          </p:nvPr>
        </p:nvSpPr>
        <p:spPr>
          <a:xfrm>
            <a:off x="4675600" y="3888569"/>
            <a:ext cx="16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Sentiment analysis with pre-trained model</a:t>
            </a:r>
            <a:endParaRPr sz="1200"/>
          </a:p>
        </p:txBody>
      </p:sp>
      <p:sp>
        <p:nvSpPr>
          <p:cNvPr id="241" name="Google Shape;241;p30"/>
          <p:cNvSpPr txBox="1"/>
          <p:nvPr>
            <p:ph idx="4294967295" type="subTitle"/>
          </p:nvPr>
        </p:nvSpPr>
        <p:spPr>
          <a:xfrm>
            <a:off x="6486600" y="1774019"/>
            <a:ext cx="16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Create Visualization</a:t>
            </a:r>
            <a:endParaRPr sz="1200"/>
          </a:p>
        </p:txBody>
      </p:sp>
      <p:sp>
        <p:nvSpPr>
          <p:cNvPr id="242" name="Google Shape;242;p30"/>
          <p:cNvSpPr/>
          <p:nvPr/>
        </p:nvSpPr>
        <p:spPr>
          <a:xfrm>
            <a:off x="1722150" y="2778063"/>
            <a:ext cx="266700" cy="26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3533150" y="2778063"/>
            <a:ext cx="266700" cy="26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5344150" y="2778063"/>
            <a:ext cx="266700" cy="26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7155150" y="2778063"/>
            <a:ext cx="266700" cy="26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0"/>
          <p:cNvCxnSpPr>
            <a:stCxn id="242" idx="6"/>
            <a:endCxn id="243" idx="2"/>
          </p:cNvCxnSpPr>
          <p:nvPr/>
        </p:nvCxnSpPr>
        <p:spPr>
          <a:xfrm>
            <a:off x="1988850" y="2911413"/>
            <a:ext cx="1544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0"/>
          <p:cNvCxnSpPr>
            <a:stCxn id="243" idx="6"/>
            <a:endCxn id="244" idx="2"/>
          </p:cNvCxnSpPr>
          <p:nvPr/>
        </p:nvCxnSpPr>
        <p:spPr>
          <a:xfrm>
            <a:off x="3799850" y="2911413"/>
            <a:ext cx="1544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0"/>
          <p:cNvCxnSpPr>
            <a:stCxn id="244" idx="6"/>
            <a:endCxn id="245" idx="2"/>
          </p:cNvCxnSpPr>
          <p:nvPr/>
        </p:nvCxnSpPr>
        <p:spPr>
          <a:xfrm>
            <a:off x="5610850" y="2911413"/>
            <a:ext cx="1544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0"/>
          <p:cNvCxnSpPr>
            <a:stCxn id="242" idx="4"/>
            <a:endCxn id="234" idx="0"/>
          </p:cNvCxnSpPr>
          <p:nvPr/>
        </p:nvCxnSpPr>
        <p:spPr>
          <a:xfrm>
            <a:off x="1855500" y="3044763"/>
            <a:ext cx="0" cy="431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0"/>
          <p:cNvCxnSpPr>
            <a:stCxn id="243" idx="0"/>
          </p:cNvCxnSpPr>
          <p:nvPr/>
        </p:nvCxnSpPr>
        <p:spPr>
          <a:xfrm rot="10800000">
            <a:off x="3660500" y="2220363"/>
            <a:ext cx="6000" cy="557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0"/>
          <p:cNvCxnSpPr>
            <a:stCxn id="244" idx="4"/>
            <a:endCxn id="236" idx="0"/>
          </p:cNvCxnSpPr>
          <p:nvPr/>
        </p:nvCxnSpPr>
        <p:spPr>
          <a:xfrm>
            <a:off x="5477500" y="3044763"/>
            <a:ext cx="0" cy="431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0"/>
          <p:cNvCxnSpPr>
            <a:stCxn id="245" idx="0"/>
            <a:endCxn id="241" idx="2"/>
          </p:cNvCxnSpPr>
          <p:nvPr/>
        </p:nvCxnSpPr>
        <p:spPr>
          <a:xfrm rot="10800000">
            <a:off x="7288500" y="2346663"/>
            <a:ext cx="0" cy="431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5058450" y="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5058450" y="834000"/>
            <a:ext cx="28080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~165,000 </a:t>
            </a:r>
            <a:r>
              <a:rPr lang="en" u="sng">
                <a:solidFill>
                  <a:schemeClr val="hlink"/>
                </a:solidFill>
                <a:hlinkClick r:id="rId4"/>
              </a:rPr>
              <a:t>geotagged</a:t>
            </a:r>
            <a:r>
              <a:rPr lang="en" u="sng">
                <a:solidFill>
                  <a:schemeClr val="hlink"/>
                </a:solidFill>
                <a:hlinkClick r:id="rId5"/>
              </a:rPr>
              <a:t> tweet IDs</a:t>
            </a:r>
            <a:r>
              <a:rPr lang="en"/>
              <a:t> containing coronavirus-related words and hashtags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Downloaded and merged list of IDs from the IEEE Dataport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6">
            <a:alphaModFix/>
          </a:blip>
          <a:srcRect b="0" l="3793" r="27107" t="0"/>
          <a:stretch/>
        </p:blipFill>
        <p:spPr>
          <a:xfrm>
            <a:off x="2952750" y="1731725"/>
            <a:ext cx="1571630" cy="3411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1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31"/>
          <p:cNvPicPr preferRelativeResize="0"/>
          <p:nvPr/>
        </p:nvPicPr>
        <p:blipFill rotWithShape="1">
          <a:blip r:embed="rId7">
            <a:alphaModFix/>
          </a:blip>
          <a:srcRect b="0" l="13695" r="16715" t="0"/>
          <a:stretch/>
        </p:blipFill>
        <p:spPr>
          <a:xfrm>
            <a:off x="-49700" y="-47625"/>
            <a:ext cx="3002444" cy="2876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>
            <p:ph type="title"/>
          </p:nvPr>
        </p:nvSpPr>
        <p:spPr>
          <a:xfrm>
            <a:off x="5032825" y="2612875"/>
            <a:ext cx="350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HYDRATION</a:t>
            </a:r>
            <a:endParaRPr/>
          </a:p>
        </p:txBody>
      </p:sp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5032825" y="3446875"/>
            <a:ext cx="28080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Used the </a:t>
            </a:r>
            <a:r>
              <a:rPr lang="en" u="sng">
                <a:solidFill>
                  <a:schemeClr val="hlink"/>
                </a:solidFill>
                <a:hlinkClick r:id="rId8"/>
              </a:rPr>
              <a:t>twarc command-line tool</a:t>
            </a:r>
            <a:r>
              <a:rPr lang="en"/>
              <a:t> to request all information about each tweet from the Twitter API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1651650" y="422800"/>
            <a:ext cx="5840700" cy="10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SENTIMENT ANALYSIS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32"/>
          <p:cNvSpPr txBox="1"/>
          <p:nvPr>
            <p:ph idx="4294967295" type="subTitle"/>
          </p:nvPr>
        </p:nvSpPr>
        <p:spPr>
          <a:xfrm>
            <a:off x="2171850" y="3665946"/>
            <a:ext cx="4800300" cy="1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used the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TextBlob library’s pre-trained Naive Bayes sentiment analyzer</a:t>
            </a:r>
            <a:r>
              <a:rPr lang="en" sz="1200"/>
              <a:t> to classify tweets as positive or negative, giving a % probability of each.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Caveat: this model was trained on movie reviews, and is not ideal for our data.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75" name="Google Shape;275;p33"/>
          <p:cNvSpPr txBox="1"/>
          <p:nvPr/>
        </p:nvSpPr>
        <p:spPr>
          <a:xfrm>
            <a:off x="705225" y="1322525"/>
            <a:ext cx="2070600" cy="3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Scale: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Orange - most negative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Blue - most positive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Labels: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Number of tweets considered in average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Transformations: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Rolling average of the previous 4 days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950" y="1017725"/>
            <a:ext cx="6063375" cy="36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</a:t>
            </a:r>
            <a:endParaRPr/>
          </a:p>
        </p:txBody>
      </p:sp>
      <p:sp>
        <p:nvSpPr>
          <p:cNvPr id="282" name="Google Shape;282;p34"/>
          <p:cNvSpPr txBox="1"/>
          <p:nvPr>
            <p:ph idx="2" type="title"/>
          </p:nvPr>
        </p:nvSpPr>
        <p:spPr>
          <a:xfrm>
            <a:off x="100645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 SENTIMENT ANALYSIS</a:t>
            </a:r>
            <a:endParaRPr/>
          </a:p>
        </p:txBody>
      </p:sp>
      <p:sp>
        <p:nvSpPr>
          <p:cNvPr id="283" name="Google Shape;283;p34"/>
          <p:cNvSpPr txBox="1"/>
          <p:nvPr>
            <p:ph idx="1" type="subTitle"/>
          </p:nvPr>
        </p:nvSpPr>
        <p:spPr>
          <a:xfrm>
            <a:off x="1006450" y="3243850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a wider variety of pre-trained models, or use an API.</a:t>
            </a:r>
            <a:endParaRPr/>
          </a:p>
        </p:txBody>
      </p:sp>
      <p:sp>
        <p:nvSpPr>
          <p:cNvPr id="284" name="Google Shape;284;p34"/>
          <p:cNvSpPr txBox="1"/>
          <p:nvPr>
            <p:ph idx="3" type="title"/>
          </p:nvPr>
        </p:nvSpPr>
        <p:spPr>
          <a:xfrm>
            <a:off x="360300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MORE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85" name="Google Shape;285;p34"/>
          <p:cNvSpPr txBox="1"/>
          <p:nvPr>
            <p:ph idx="4" type="subTitle"/>
          </p:nvPr>
        </p:nvSpPr>
        <p:spPr>
          <a:xfrm>
            <a:off x="3303600" y="3243825"/>
            <a:ext cx="2536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API limitations restricted our options, but getting a higher-tier API key or finding a larger dataset would improve the results.</a:t>
            </a:r>
            <a:endParaRPr/>
          </a:p>
        </p:txBody>
      </p:sp>
      <p:sp>
        <p:nvSpPr>
          <p:cNvPr id="286" name="Google Shape;286;p34"/>
          <p:cNvSpPr txBox="1"/>
          <p:nvPr>
            <p:ph idx="5" type="title"/>
          </p:nvPr>
        </p:nvSpPr>
        <p:spPr>
          <a:xfrm>
            <a:off x="619955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ADDITIONAL VISUALIZATIONS</a:t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1577950" y="1733288"/>
            <a:ext cx="795000" cy="79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 txBox="1"/>
          <p:nvPr>
            <p:ph idx="6" type="subTitle"/>
          </p:nvPr>
        </p:nvSpPr>
        <p:spPr>
          <a:xfrm>
            <a:off x="6199550" y="3243850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annotations of major events, display time series, visualize more features such as retweets and likes.</a:t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4174500" y="1733275"/>
            <a:ext cx="795000" cy="79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/>
          <p:nvPr/>
        </p:nvSpPr>
        <p:spPr>
          <a:xfrm>
            <a:off x="6771050" y="1733288"/>
            <a:ext cx="795000" cy="79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/>
          <p:nvPr/>
        </p:nvSpPr>
        <p:spPr>
          <a:xfrm>
            <a:off x="1801341" y="1957150"/>
            <a:ext cx="348217" cy="347272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F2F2F2">
              <a:alpha val="0"/>
            </a:srgbClr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34"/>
          <p:cNvGrpSpPr/>
          <p:nvPr/>
        </p:nvGrpSpPr>
        <p:grpSpPr>
          <a:xfrm>
            <a:off x="4463868" y="1944867"/>
            <a:ext cx="216271" cy="371814"/>
            <a:chOff x="-39205300" y="3220175"/>
            <a:chExt cx="185100" cy="318225"/>
          </a:xfrm>
        </p:grpSpPr>
        <p:sp>
          <p:nvSpPr>
            <p:cNvPr id="293" name="Google Shape;293;p34"/>
            <p:cNvSpPr/>
            <p:nvPr/>
          </p:nvSpPr>
          <p:spPr>
            <a:xfrm>
              <a:off x="-39205300" y="3220175"/>
              <a:ext cx="185100" cy="111875"/>
            </a:xfrm>
            <a:custGeom>
              <a:rect b="b" l="l" r="r" t="t"/>
              <a:pathLst>
                <a:path extrusionOk="0" h="4475" w="7404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-39184825" y="3353300"/>
              <a:ext cx="144950" cy="185100"/>
            </a:xfrm>
            <a:custGeom>
              <a:rect b="b" l="l" r="r" t="t"/>
              <a:pathLst>
                <a:path extrusionOk="0" h="7404" w="5798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34"/>
          <p:cNvGrpSpPr/>
          <p:nvPr/>
        </p:nvGrpSpPr>
        <p:grpSpPr>
          <a:xfrm>
            <a:off x="7033315" y="1953977"/>
            <a:ext cx="270467" cy="353615"/>
            <a:chOff x="-35089175" y="3919600"/>
            <a:chExt cx="222900" cy="291425"/>
          </a:xfrm>
        </p:grpSpPr>
        <p:sp>
          <p:nvSpPr>
            <p:cNvPr id="296" name="Google Shape;296;p34"/>
            <p:cNvSpPr/>
            <p:nvPr/>
          </p:nvSpPr>
          <p:spPr>
            <a:xfrm>
              <a:off x="-35089175" y="3919600"/>
              <a:ext cx="222900" cy="291425"/>
            </a:xfrm>
            <a:custGeom>
              <a:rect b="b" l="l" r="r" t="t"/>
              <a:pathLst>
                <a:path extrusionOk="0"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-35038000" y="3971575"/>
              <a:ext cx="120525" cy="120525"/>
            </a:xfrm>
            <a:custGeom>
              <a:rect b="b" l="l" r="r" t="t"/>
              <a:pathLst>
                <a:path extrusionOk="0"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3" name="Google Shape;303;p35"/>
          <p:cNvSpPr txBox="1"/>
          <p:nvPr/>
        </p:nvSpPr>
        <p:spPr>
          <a:xfrm>
            <a:off x="705225" y="1058675"/>
            <a:ext cx="7877400" cy="3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sourced from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IEEE Data Point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Twitter API Wrapper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TweetAnalyzer class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Everything You Need to Know About Sentiment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Making a request to download csv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705222" y="7615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705225" y="1517250"/>
            <a:ext cx="28080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47" y="890525"/>
            <a:ext cx="4708746" cy="33624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/>
        </p:nvSpPr>
        <p:spPr>
          <a:xfrm>
            <a:off x="705225" y="3779825"/>
            <a:ext cx="37299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Gwen Rathgeber &amp; Eu Jin Lee</a:t>
            </a:r>
            <a:endParaRPr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Repo (GA only): </a:t>
            </a:r>
            <a:r>
              <a:rPr lang="en" sz="1000" u="sng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git.generalassemb.ly/gwenrathgeber/project_5</a:t>
            </a:r>
            <a:endParaRPr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linkedin.com/in/gwenrathgeber/</a:t>
            </a:r>
            <a:endParaRPr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linkedin.com/in/eeujinlee/</a:t>
            </a:r>
            <a:endParaRPr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onavirus Clinical C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6E68"/>
      </a:accent1>
      <a:accent2>
        <a:srgbClr val="CCCCCC"/>
      </a:accent2>
      <a:accent3>
        <a:srgbClr val="FFB6B3"/>
      </a:accent3>
      <a:accent4>
        <a:srgbClr val="A36663"/>
      </a:accent4>
      <a:accent5>
        <a:srgbClr val="B40D06"/>
      </a:accent5>
      <a:accent6>
        <a:srgbClr val="AF3E3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